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67" r:id="rId4"/>
    <p:sldId id="268" r:id="rId5"/>
    <p:sldId id="258" r:id="rId6"/>
    <p:sldId id="269" r:id="rId7"/>
    <p:sldId id="270" r:id="rId8"/>
    <p:sldId id="259" r:id="rId9"/>
    <p:sldId id="260" r:id="rId10"/>
    <p:sldId id="261" r:id="rId11"/>
    <p:sldId id="262" r:id="rId12"/>
    <p:sldId id="263" r:id="rId13"/>
    <p:sldId id="264" r:id="rId14"/>
    <p:sldId id="265" r:id="rId15"/>
    <p:sldId id="266"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14" y="-19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F342BEF-2F0F-488E-8537-AF27D5616F3A}" type="datetimeFigureOut">
              <a:rPr lang="en-US" smtClean="0"/>
              <a:pPr/>
              <a:t>12/2/2009</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D9FF54C1-02CE-48F8-8B67-6E55AB76265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F342BEF-2F0F-488E-8537-AF27D5616F3A}" type="datetimeFigureOut">
              <a:rPr lang="en-US" smtClean="0"/>
              <a:pPr/>
              <a:t>12/2/2009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FF54C1-02CE-48F8-8B67-6E55AB76265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F342BEF-2F0F-488E-8537-AF27D5616F3A}" type="datetimeFigureOut">
              <a:rPr lang="en-US" smtClean="0"/>
              <a:pPr/>
              <a:t>12/2/2009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FF54C1-02CE-48F8-8B67-6E55AB76265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F342BEF-2F0F-488E-8537-AF27D5616F3A}" type="datetimeFigureOut">
              <a:rPr lang="en-US" smtClean="0"/>
              <a:pPr/>
              <a:t>12/2/2009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FF54C1-02CE-48F8-8B67-6E55AB76265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F342BEF-2F0F-488E-8537-AF27D5616F3A}" type="datetimeFigureOut">
              <a:rPr lang="en-US" smtClean="0"/>
              <a:pPr/>
              <a:t>12/2/2009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FF54C1-02CE-48F8-8B67-6E55AB76265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F342BEF-2F0F-488E-8537-AF27D5616F3A}" type="datetimeFigureOut">
              <a:rPr lang="en-US" smtClean="0"/>
              <a:pPr/>
              <a:t>12/2/2009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FF54C1-02CE-48F8-8B67-6E55AB76265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F342BEF-2F0F-488E-8537-AF27D5616F3A}" type="datetimeFigureOut">
              <a:rPr lang="en-US" smtClean="0"/>
              <a:pPr/>
              <a:t>12/2/2009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9FF54C1-02CE-48F8-8B67-6E55AB76265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1F342BEF-2F0F-488E-8537-AF27D5616F3A}" type="datetimeFigureOut">
              <a:rPr lang="en-US" smtClean="0"/>
              <a:pPr/>
              <a:t>12/2/2009</a:t>
            </a:fld>
            <a:endParaRPr lang="en-US"/>
          </a:p>
        </p:txBody>
      </p:sp>
      <p:sp>
        <p:nvSpPr>
          <p:cNvPr id="8" name="Slide Number Placeholder 7"/>
          <p:cNvSpPr>
            <a:spLocks noGrp="1"/>
          </p:cNvSpPr>
          <p:nvPr>
            <p:ph type="sldNum" sz="quarter" idx="11"/>
          </p:nvPr>
        </p:nvSpPr>
        <p:spPr/>
        <p:txBody>
          <a:bodyPr/>
          <a:lstStyle/>
          <a:p>
            <a:fld id="{D9FF54C1-02CE-48F8-8B67-6E55AB762652}"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342BEF-2F0F-488E-8537-AF27D5616F3A}" type="datetimeFigureOut">
              <a:rPr lang="en-US" smtClean="0"/>
              <a:pPr/>
              <a:t>12/2/2009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9FF54C1-02CE-48F8-8B67-6E55AB76265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F342BEF-2F0F-488E-8537-AF27D5616F3A}" type="datetimeFigureOut">
              <a:rPr lang="en-US" smtClean="0"/>
              <a:pPr/>
              <a:t>12/2/2009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D9FF54C1-02CE-48F8-8B67-6E55AB76265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1F342BEF-2F0F-488E-8537-AF27D5616F3A}" type="datetimeFigureOut">
              <a:rPr lang="en-US" smtClean="0"/>
              <a:pPr/>
              <a:t>12/2/2009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FF54C1-02CE-48F8-8B67-6E55AB76265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1F342BEF-2F0F-488E-8537-AF27D5616F3A}" type="datetimeFigureOut">
              <a:rPr lang="en-US" smtClean="0"/>
              <a:pPr/>
              <a:t>12/2/2009</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D9FF54C1-02CE-48F8-8B67-6E55AB762652}"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Unitarianism</a:t>
            </a:r>
            <a:endParaRPr lang="en-US" dirty="0"/>
          </a:p>
        </p:txBody>
      </p:sp>
      <p:sp>
        <p:nvSpPr>
          <p:cNvPr id="3" name="Subtitle 2"/>
          <p:cNvSpPr>
            <a:spLocks noGrp="1"/>
          </p:cNvSpPr>
          <p:nvPr>
            <p:ph type="subTitle" idx="1"/>
          </p:nvPr>
        </p:nvSpPr>
        <p:spPr/>
        <p:txBody>
          <a:bodyPr/>
          <a:lstStyle/>
          <a:p>
            <a:r>
              <a:rPr lang="en-US" dirty="0" smtClean="0"/>
              <a:t>Becky Williams and Michael </a:t>
            </a:r>
            <a:r>
              <a:rPr lang="en-US" dirty="0" err="1" smtClean="0"/>
              <a:t>Galuppo</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Beliefs</a:t>
            </a:r>
            <a:endParaRPr lang="en-US" dirty="0"/>
          </a:p>
        </p:txBody>
      </p:sp>
      <p:sp>
        <p:nvSpPr>
          <p:cNvPr id="3" name="Content Placeholder 2"/>
          <p:cNvSpPr>
            <a:spLocks noGrp="1"/>
          </p:cNvSpPr>
          <p:nvPr>
            <p:ph idx="1"/>
          </p:nvPr>
        </p:nvSpPr>
        <p:spPr/>
        <p:txBody>
          <a:bodyPr/>
          <a:lstStyle/>
          <a:p>
            <a:r>
              <a:rPr lang="en-US" dirty="0" smtClean="0"/>
              <a:t>Unitarians have no specified creed, therefore they don’t have a list of things that they must believe.</a:t>
            </a:r>
          </a:p>
          <a:p>
            <a:r>
              <a:rPr lang="en-US" dirty="0" smtClean="0"/>
              <a:t>Unitarians do not believe in any one person knowing everything or holding a position of complete power.</a:t>
            </a:r>
          </a:p>
          <a:p>
            <a:r>
              <a:rPr lang="en-US" dirty="0" smtClean="0"/>
              <a:t>Unitarians believe that life should be enriching and not destructive.</a:t>
            </a:r>
            <a:endParaRPr lang="en-US"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grpId="0" nodeType="withEffect">
                                  <p:stCondLst>
                                    <p:cond delay="0"/>
                                  </p:stCondLst>
                                  <p:childTnLst>
                                    <p:animMotion origin="layout" path="M 0.73542 0.68611 C 0.73941 0.66991 0.74358 0.65394 0.7 0.6625 C 0.65642 0.67107 0.46736 0.79445 0.47413 0.73773 C 0.4809 0.68102 0.79618 0.33449 0.74028 0.32269 C 0.68438 0.31088 0.19323 0.67639 0.13872 0.66667 C 0.0842 0.65695 0.45452 0.32986 0.41285 0.26459 C 0.37118 0.19931 -0.04219 0.32871 -0.11128 0.27523 C -0.18038 0.22176 -0.02552 -0.00139 -0.00156 -0.05578 C 0.0224 -0.11018 -0.09184 -0.08287 0.03229 -0.05162 C 0.15642 -0.02037 0.74896 0.12269 0.74358 0.13125 C 0.7382 0.13982 0.12413 0.02176 2.22222E-6 -2.59259E-6 " pathEditMode="relative" ptsTypes="aaaaaaaaaaA">
                                      <p:cBhvr>
                                        <p:cTn id="6" dur="2000" fill="hold"/>
                                        <p:tgtEl>
                                          <p:spTgt spid="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Beliefs continued…</a:t>
            </a:r>
            <a:endParaRPr lang="en-US" dirty="0"/>
          </a:p>
        </p:txBody>
      </p:sp>
      <p:sp>
        <p:nvSpPr>
          <p:cNvPr id="3" name="Content Placeholder 2"/>
          <p:cNvSpPr>
            <a:spLocks noGrp="1"/>
          </p:cNvSpPr>
          <p:nvPr>
            <p:ph idx="1"/>
          </p:nvPr>
        </p:nvSpPr>
        <p:spPr>
          <a:xfrm>
            <a:off x="457200" y="1371600"/>
            <a:ext cx="7848600" cy="5105400"/>
          </a:xfrm>
        </p:spPr>
        <p:txBody>
          <a:bodyPr>
            <a:normAutofit/>
          </a:bodyPr>
          <a:lstStyle/>
          <a:p>
            <a:r>
              <a:rPr lang="en-US" dirty="0" smtClean="0"/>
              <a:t>Gender</a:t>
            </a:r>
          </a:p>
          <a:p>
            <a:pPr lvl="1">
              <a:buFont typeface="Wingdings" pitchFamily="2" charset="2"/>
              <a:buChar char="Ø"/>
            </a:pPr>
            <a:r>
              <a:rPr lang="en-US" dirty="0" smtClean="0"/>
              <a:t>Unitarians believe that men and women are equal, and language used throughout the service should be inclusive.</a:t>
            </a:r>
          </a:p>
          <a:p>
            <a:r>
              <a:rPr lang="en-US" dirty="0" smtClean="0"/>
              <a:t>Core Values</a:t>
            </a:r>
          </a:p>
          <a:p>
            <a:pPr lvl="1">
              <a:buFont typeface="Wingdings" pitchFamily="2" charset="2"/>
              <a:buChar char="Ø"/>
            </a:pPr>
            <a:r>
              <a:rPr lang="en-US" dirty="0" smtClean="0"/>
              <a:t>All Unitarians support freedom in thought of religion</a:t>
            </a:r>
          </a:p>
          <a:p>
            <a:pPr lvl="1">
              <a:buFont typeface="Wingdings" pitchFamily="2" charset="2"/>
              <a:buChar char="Ø"/>
            </a:pPr>
            <a:r>
              <a:rPr lang="en-US" dirty="0" smtClean="0"/>
              <a:t>They think rationally about religion</a:t>
            </a:r>
          </a:p>
          <a:p>
            <a:pPr lvl="1">
              <a:buFont typeface="Wingdings" pitchFamily="2" charset="2"/>
              <a:buChar char="Ø"/>
            </a:pPr>
            <a:r>
              <a:rPr lang="en-US" dirty="0" smtClean="0"/>
              <a:t>They base their religious principles off of prior experience</a:t>
            </a:r>
          </a:p>
          <a:p>
            <a:pPr lvl="1">
              <a:buFont typeface="Wingdings" pitchFamily="2" charset="2"/>
              <a:buChar char="Ø"/>
            </a:pPr>
            <a:r>
              <a:rPr lang="en-US" dirty="0" smtClean="0"/>
              <a:t>They accept many different religious ideas</a:t>
            </a:r>
          </a:p>
          <a:p>
            <a:pPr lvl="1">
              <a:buFont typeface="Wingdings" pitchFamily="2" charset="2"/>
              <a:buChar char="Ø"/>
            </a:pPr>
            <a:endParaRPr lang="en-US" dirty="0" smtClean="0"/>
          </a:p>
          <a:p>
            <a:pPr lvl="2">
              <a:buFont typeface="Wingdings" pitchFamily="2" charset="2"/>
              <a:buChar char="Ø"/>
            </a:pPr>
            <a:endParaRPr lang="en-US" dirty="0" smtClean="0"/>
          </a:p>
          <a:p>
            <a:pPr>
              <a:buNone/>
            </a:pPr>
            <a:endParaRPr lang="en-US" dirty="0" smtClean="0"/>
          </a:p>
          <a:p>
            <a:pPr lvl="1">
              <a:buNone/>
            </a:pPr>
            <a:endParaRPr lang="en-US" dirty="0" smtClean="0"/>
          </a:p>
          <a:p>
            <a:pPr>
              <a:buNone/>
            </a:pPr>
            <a:endParaRPr lang="en-US" dirty="0" smtClean="0"/>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grpId="0" nodeType="withEffect">
                                  <p:stCondLst>
                                    <p:cond delay="0"/>
                                  </p:stCondLst>
                                  <p:childTnLst>
                                    <p:animMotion origin="layout" path="M 4.72222E-6 -2.96296E-6 L 0.50312 -0.01504 L 0.71927 0.31181 L 0.53542 0.70741 L -0.14844 0.39792 L 4.72222E-6 -2.96296E-6 Z " pathEditMode="relative" ptsTypes="AAAAAA">
                                      <p:cBhvr>
                                        <p:cTn id="6" dur="2000" fill="hold"/>
                                        <p:tgtEl>
                                          <p:spTgt spid="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Beliefs continued…</a:t>
            </a:r>
            <a:endParaRPr lang="en-US" dirty="0"/>
          </a:p>
        </p:txBody>
      </p:sp>
      <p:sp>
        <p:nvSpPr>
          <p:cNvPr id="3" name="Content Placeholder 2"/>
          <p:cNvSpPr>
            <a:spLocks noGrp="1"/>
          </p:cNvSpPr>
          <p:nvPr>
            <p:ph idx="1"/>
          </p:nvPr>
        </p:nvSpPr>
        <p:spPr/>
        <p:txBody>
          <a:bodyPr/>
          <a:lstStyle/>
          <a:p>
            <a:r>
              <a:rPr lang="en-US" dirty="0" smtClean="0"/>
              <a:t>Role of the Individual</a:t>
            </a:r>
          </a:p>
          <a:p>
            <a:pPr lvl="1">
              <a:buFont typeface="Wingdings" pitchFamily="2" charset="2"/>
              <a:buChar char="Ø"/>
            </a:pPr>
            <a:r>
              <a:rPr lang="en-US" dirty="0" smtClean="0"/>
              <a:t>Unitarians believe that each person has the right to think for themselves, and to seek understanding in their own way.</a:t>
            </a:r>
          </a:p>
          <a:p>
            <a:pPr lvl="1">
              <a:buFont typeface="Wingdings" pitchFamily="2" charset="2"/>
              <a:buChar char="Ø"/>
            </a:pPr>
            <a:r>
              <a:rPr lang="en-US" dirty="0" smtClean="0"/>
              <a:t>They also believe that they should live in a religious setting where everyone is accepted as who they are, even with their faults.</a:t>
            </a:r>
          </a:p>
          <a:p>
            <a:endParaRPr lang="en-US" dirty="0"/>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grpId="0" nodeType="withEffect">
                                  <p:stCondLst>
                                    <p:cond delay="0"/>
                                  </p:stCondLst>
                                  <p:childTnLst>
                                    <p:animMotion origin="layout" path="M 0.0033 0.5743 C 0.00122 0.5743 -0.01441 0.57546 -0.01927 0.57847 C -0.02274 0.58078 -0.02899 0.58726 -0.02899 0.58726 C -0.03646 0.60763 -0.0408 0.62384 -0.04514 0.64513 C -0.04462 0.65671 -0.04462 0.66805 -0.0434 0.67962 C -0.04236 0.68888 -0.03663 0.69328 -0.03212 0.69907 C -0.02882 0.703 -0.02569 0.70763 -0.02257 0.7118 C -0.02135 0.71365 -0.01927 0.71296 -0.01771 0.71412 C -0.01423 0.71666 -0.01128 0.7199 -0.00798 0.72245 C 0.00556 0.73472 0.02136 0.74305 0.03715 0.74814 C 0.0658 0.74699 0.09358 0.7493 0.12101 0.73773 C 0.12257 0.73634 0.12413 0.73425 0.12587 0.7331 C 0.12743 0.7324 0.12934 0.7324 0.13073 0.73125 C 0.13264 0.72939 0.13386 0.72662 0.13559 0.72476 C 0.13872 0.72129 0.14531 0.71597 0.14531 0.71597 C 0.14983 0.70671 0.15556 0.69791 0.16129 0.69027 C 0.16285 0.6824 0.16476 0.67453 0.16615 0.66666 C 0.16476 0.62291 0.16979 0.62222 0.15486 0.59375 C 0.15052 0.58541 0.15035 0.58078 0.14358 0.5743 C 0.13976 0.55856 0.12622 0.53865 0.11458 0.53333 C 0.10764 0.53402 0.10052 0.53425 0.09358 0.53564 C 0.08924 0.53634 0.08073 0.53981 0.08073 0.53981 C 0.06615 0.55902 0.06024 0.56967 0.05174 0.59375 C 0.05 0.60486 0.04809 0.61458 0.04688 0.62592 C 0.04827 0.65694 0.04965 0.69259 0.07101 0.7118 C 0.07552 0.7206 0.07934 0.72129 0.08559 0.72708 C 0.0875 0.7287 0.08837 0.73217 0.09045 0.7331 C 0.0934 0.73518 0.09688 0.73472 0.1 0.73541 C 0.11163 0.74166 0.12188 0.74629 0.13403 0.75046 C 0.17101 0.7493 0.20486 0.7493 0.24045 0.73773 C 0.25052 0.73055 0.26337 0.72893 0.27257 0.7206 C 0.27986 0.71365 0.28872 0.7125 0.29688 0.70763 C 0.31424 0.69675 0.33125 0.68564 0.34688 0.67083 C 0.35434 0.66388 0.35972 0.65092 0.36458 0.64097 C 0.37344 0.62222 0.37934 0.60532 0.38559 0.58495 C 0.38941 0.53796 0.3882 0.56134 0.38559 0.47546 C 0.38542 0.46689 0.3842 0.45115 0.38073 0.44305 C 0.36945 0.41666 0.38125 0.44884 0.37257 0.428 C 0.36458 0.40856 0.36337 0.40486 0.35174 0.38935 C 0.34514 0.38055 0.35226 0.38449 0.34358 0.37638 C 0.32344 0.3574 0.29913 0.3456 0.27587 0.33564 C 0.26806 0.3287 0.26024 0.32893 0.25174 0.32453 C 0.23733 0.31759 0.22327 0.31203 0.20816 0.30763 C 0.19861 0.30462 0.18802 0.3 0.17917 0.29467 C 0.17344 0.2912 0.16893 0.28657 0.16302 0.28379 C 0.15781 0.27361 0.15712 0.27824 0.15 0.27314 C 0.14497 0.26921 0.14097 0.26273 0.13559 0.26041 C 0.12188 0.25393 0.10938 0.24351 0.09531 0.23888 C 0.07031 0.22222 0.04583 0.20625 0.02101 0.18935 C 0.01042 0.18217 0.01649 0.1868 0.0033 0.1743 C 0.00104 0.17222 0.00052 0.16805 -0.00156 0.16574 C -0.00451 0.16226 -0.01128 0.15717 -0.01128 0.15717 C -0.0151 0.14953 -0.01857 0.14074 -0.02257 0.13333 C -0.02396 0.13078 -0.02604 0.12939 -0.02743 0.12708 C -0.02986 0.12291 -0.03385 0.11412 -0.03385 0.11412 C -0.03958 0.0905 -0.03038 0.12615 -0.03871 0.10115 C -0.04149 0.09259 -0.04323 0.08217 -0.04514 0.07314 C -0.04514 0.07222 -0.04323 0.04236 -0.04184 0.03657 C -0.0368 0.0155 -0.01614 4.44444E-6 1.94444E-6 4.44444E-6 " pathEditMode="relative" ptsTypes="ffffffffffffffffffffffffffffffffffffffffffffffffffffffffffA">
                                      <p:cBhvr>
                                        <p:cTn id="6" dur="2000" fill="hold"/>
                                        <p:tgtEl>
                                          <p:spTgt spid="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Values</a:t>
            </a:r>
            <a:endParaRPr lang="en-US" dirty="0"/>
          </a:p>
        </p:txBody>
      </p:sp>
      <p:sp>
        <p:nvSpPr>
          <p:cNvPr id="3" name="Content Placeholder 2"/>
          <p:cNvSpPr>
            <a:spLocks noGrp="1"/>
          </p:cNvSpPr>
          <p:nvPr>
            <p:ph idx="1"/>
          </p:nvPr>
        </p:nvSpPr>
        <p:spPr>
          <a:xfrm>
            <a:off x="457200" y="1447800"/>
            <a:ext cx="8458200" cy="5029200"/>
          </a:xfrm>
        </p:spPr>
        <p:txBody>
          <a:bodyPr>
            <a:normAutofit lnSpcReduction="10000"/>
          </a:bodyPr>
          <a:lstStyle/>
          <a:p>
            <a:r>
              <a:rPr lang="en-US" dirty="0" smtClean="0"/>
              <a:t>Unitarians believe that religion should be prominent in the world, and thus they are active in social activities.</a:t>
            </a:r>
          </a:p>
          <a:p>
            <a:r>
              <a:rPr lang="en-US" dirty="0" smtClean="0"/>
              <a:t>They understand that some people may be drawn to Unitarianism because they support the lack of a creed.</a:t>
            </a:r>
          </a:p>
          <a:p>
            <a:r>
              <a:rPr lang="en-US" dirty="0" smtClean="0"/>
              <a:t>Unitarians are different from most of society in that they accept gays and lesbians. Not only do they accept them, but they support equal rights for them throughout the church and even within society.</a:t>
            </a:r>
            <a:endParaRPr lang="en-US" dirty="0"/>
          </a:p>
        </p:txBody>
      </p:sp>
    </p:spTree>
  </p:cSld>
  <p:clrMapOvr>
    <a:masterClrMapping/>
  </p:clrMapOvr>
  <p:transition>
    <p:spli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mph" presetSubtype="0" fill="hold" grpId="0" nodeType="withEffect">
                                  <p:stCondLst>
                                    <p:cond delay="0"/>
                                  </p:stCondLst>
                                  <p:iterate type="lt">
                                    <p:tmPct val="10000"/>
                                  </p:iterate>
                                  <p:childTnLst>
                                    <p:set>
                                      <p:cBhvr override="childStyle">
                                        <p:cTn id="6" dur="500" autoRev="1" fill="hold"/>
                                        <p:tgtEl>
                                          <p:spTgt spid="2"/>
                                        </p:tgtEl>
                                        <p:attrNameLst>
                                          <p:attrName>style.color</p:attrName>
                                        </p:attrNameLst>
                                      </p:cBhvr>
                                      <p:to>
                                        <p:clrVal>
                                          <a:schemeClr val="accent1"/>
                                        </p:clrVal>
                                      </p:to>
                                    </p:set>
                                    <p:set>
                                      <p:cBhvr>
                                        <p:cTn id="7" dur="500" autoRev="1" fill="hold"/>
                                        <p:tgtEl>
                                          <p:spTgt spid="2"/>
                                        </p:tgtEl>
                                        <p:attrNameLst>
                                          <p:attrName>fillcolor</p:attrName>
                                        </p:attrNameLst>
                                      </p:cBhvr>
                                      <p:to>
                                        <p:clrVal>
                                          <a:schemeClr val="accent1"/>
                                        </p:clrVal>
                                      </p:to>
                                    </p:set>
                                    <p:set>
                                      <p:cBhvr>
                                        <p:cTn id="8" dur="500" autoRev="1" fill="hold"/>
                                        <p:tgtEl>
                                          <p:spTgt spid="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Worship</a:t>
            </a:r>
            <a:endParaRPr lang="en-US" dirty="0"/>
          </a:p>
        </p:txBody>
      </p:sp>
      <p:sp>
        <p:nvSpPr>
          <p:cNvPr id="3" name="Content Placeholder 2"/>
          <p:cNvSpPr>
            <a:spLocks noGrp="1"/>
          </p:cNvSpPr>
          <p:nvPr>
            <p:ph idx="1"/>
          </p:nvPr>
        </p:nvSpPr>
        <p:spPr/>
        <p:txBody>
          <a:bodyPr>
            <a:normAutofit lnSpcReduction="10000"/>
          </a:bodyPr>
          <a:lstStyle/>
          <a:p>
            <a:r>
              <a:rPr lang="en-US" dirty="0" smtClean="0"/>
              <a:t>Unitarians worship forms of God, however they do not believe that he is an all-powerful being.</a:t>
            </a:r>
          </a:p>
          <a:p>
            <a:r>
              <a:rPr lang="en-US" dirty="0" smtClean="0"/>
              <a:t>They have a wide range of understandings of God, and make accommodations to the worship process based upon the congregation’s understanding.</a:t>
            </a:r>
          </a:p>
          <a:p>
            <a:r>
              <a:rPr lang="en-US" dirty="0" smtClean="0"/>
              <a:t>Some services are focused solely on praising life.</a:t>
            </a:r>
            <a:endParaRPr lang="en-US" dirty="0"/>
          </a:p>
        </p:txBody>
      </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6" presetClass="emph" presetSubtype="0" fill="hold" grpId="0" nodeType="withEffect">
                                  <p:stCondLst>
                                    <p:cond delay="0"/>
                                  </p:stCondLst>
                                  <p:iterate type="lt">
                                    <p:tmPct val="10000"/>
                                  </p:iterate>
                                  <p:childTnLst>
                                    <p:animScale>
                                      <p:cBhvr>
                                        <p:cTn id="6" dur="250" autoRev="1" fill="hold">
                                          <p:stCondLst>
                                            <p:cond delay="0"/>
                                          </p:stCondLst>
                                        </p:cTn>
                                        <p:tgtEl>
                                          <p:spTgt spid="2"/>
                                        </p:tgtEl>
                                      </p:cBhvr>
                                      <p:to x="80000" y="100000"/>
                                    </p:animScale>
                                    <p:anim by="(#ppt_w*0.10)" calcmode="lin" valueType="num">
                                      <p:cBhvr>
                                        <p:cTn id="7" dur="250" autoRev="1" fill="hold">
                                          <p:stCondLst>
                                            <p:cond delay="0"/>
                                          </p:stCondLst>
                                        </p:cTn>
                                        <p:tgtEl>
                                          <p:spTgt spid="2"/>
                                        </p:tgtEl>
                                        <p:attrNameLst>
                                          <p:attrName>ppt_x</p:attrName>
                                        </p:attrNameLst>
                                      </p:cBhvr>
                                    </p:anim>
                                    <p:anim by="(-#ppt_w*0.10)" calcmode="lin" valueType="num">
                                      <p:cBhvr>
                                        <p:cTn id="8" dur="250" autoRev="1" fill="hold">
                                          <p:stCondLst>
                                            <p:cond delay="0"/>
                                          </p:stCondLst>
                                        </p:cTn>
                                        <p:tgtEl>
                                          <p:spTgt spid="2"/>
                                        </p:tgtEl>
                                        <p:attrNameLst>
                                          <p:attrName>ppt_y</p:attrName>
                                        </p:attrNameLst>
                                      </p:cBhvr>
                                    </p:anim>
                                    <p:animRot by="-480000">
                                      <p:cBhvr>
                                        <p:cTn id="9" dur="250" autoRev="1" fill="hold">
                                          <p:stCondLst>
                                            <p:cond delay="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Worship continued…</a:t>
            </a:r>
            <a:endParaRPr lang="en-US" dirty="0"/>
          </a:p>
        </p:txBody>
      </p:sp>
      <p:sp>
        <p:nvSpPr>
          <p:cNvPr id="3" name="Content Placeholder 2"/>
          <p:cNvSpPr>
            <a:spLocks noGrp="1"/>
          </p:cNvSpPr>
          <p:nvPr>
            <p:ph idx="1"/>
          </p:nvPr>
        </p:nvSpPr>
        <p:spPr/>
        <p:txBody>
          <a:bodyPr/>
          <a:lstStyle/>
          <a:p>
            <a:r>
              <a:rPr lang="en-US" dirty="0" smtClean="0"/>
              <a:t>Each congregation has it’s own form of worship.</a:t>
            </a:r>
          </a:p>
          <a:p>
            <a:r>
              <a:rPr lang="en-US" dirty="0" smtClean="0"/>
              <a:t>Generally, services are lacking in liturgy and ritual.</a:t>
            </a:r>
          </a:p>
          <a:p>
            <a:r>
              <a:rPr lang="en-US" dirty="0" smtClean="0"/>
              <a:t>Services usually contain many readings, sermons, prayers, silences, hymns, and songs of praise.</a:t>
            </a:r>
          </a:p>
          <a:p>
            <a:r>
              <a:rPr lang="en-US" dirty="0" smtClean="0"/>
              <a:t>Language from many different traditions are included within the service.</a:t>
            </a:r>
          </a:p>
          <a:p>
            <a:endParaRPr lang="en-US" dirty="0" smtClean="0"/>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mph" presetSubtype="0" fill="hold" grpId="0" nodeType="with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2"/>
                                        </p:tgtEl>
                                        <p:attrNameLst>
                                          <p:attrName>ppt_x</p:attrName>
                                          <p:attrName>ppt_y</p:attrName>
                                        </p:attrNameLst>
                                      </p:cBhvr>
                                    </p:animMotion>
                                    <p:animRot by="1500000">
                                      <p:cBhvr>
                                        <p:cTn id="7" dur="125" fill="hold">
                                          <p:stCondLst>
                                            <p:cond delay="0"/>
                                          </p:stCondLst>
                                        </p:cTn>
                                        <p:tgtEl>
                                          <p:spTgt spid="2"/>
                                        </p:tgtEl>
                                        <p:attrNameLst>
                                          <p:attrName>r</p:attrName>
                                        </p:attrNameLst>
                                      </p:cBhvr>
                                    </p:animRot>
                                    <p:animRot by="-1500000">
                                      <p:cBhvr>
                                        <p:cTn id="8" dur="125" fill="hold">
                                          <p:stCondLst>
                                            <p:cond delay="125"/>
                                          </p:stCondLst>
                                        </p:cTn>
                                        <p:tgtEl>
                                          <p:spTgt spid="2"/>
                                        </p:tgtEl>
                                        <p:attrNameLst>
                                          <p:attrName>r</p:attrName>
                                        </p:attrNameLst>
                                      </p:cBhvr>
                                    </p:animRot>
                                    <p:animRot by="-1500000">
                                      <p:cBhvr>
                                        <p:cTn id="9" dur="125" fill="hold">
                                          <p:stCondLst>
                                            <p:cond delay="250"/>
                                          </p:stCondLst>
                                        </p:cTn>
                                        <p:tgtEl>
                                          <p:spTgt spid="2"/>
                                        </p:tgtEl>
                                        <p:attrNameLst>
                                          <p:attrName>r</p:attrName>
                                        </p:attrNameLst>
                                      </p:cBhvr>
                                    </p:animRot>
                                    <p:animRot by="1500000">
                                      <p:cBhvr>
                                        <p:cTn id="10" dur="125" fill="hold">
                                          <p:stCondLst>
                                            <p:cond delay="375"/>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Credits</a:t>
            </a:r>
            <a:endParaRPr lang="en-US" dirty="0"/>
          </a:p>
        </p:txBody>
      </p:sp>
      <p:sp>
        <p:nvSpPr>
          <p:cNvPr id="3" name="Content Placeholder 2"/>
          <p:cNvSpPr>
            <a:spLocks noGrp="1"/>
          </p:cNvSpPr>
          <p:nvPr>
            <p:ph idx="1"/>
          </p:nvPr>
        </p:nvSpPr>
        <p:spPr/>
        <p:txBody>
          <a:bodyPr/>
          <a:lstStyle/>
          <a:p>
            <a:pPr algn="ctr">
              <a:buNone/>
            </a:pPr>
            <a:r>
              <a:rPr lang="en-US" dirty="0" smtClean="0"/>
              <a:t>Becky Williams</a:t>
            </a:r>
          </a:p>
          <a:p>
            <a:pPr algn="ctr"/>
            <a:endParaRPr lang="en-US" dirty="0" smtClean="0"/>
          </a:p>
          <a:p>
            <a:pPr algn="ctr">
              <a:buNone/>
            </a:pPr>
            <a:r>
              <a:rPr lang="en-US" dirty="0" smtClean="0"/>
              <a:t>And</a:t>
            </a:r>
          </a:p>
          <a:p>
            <a:pPr algn="ctr">
              <a:buNone/>
            </a:pPr>
            <a:endParaRPr lang="en-US" dirty="0" smtClean="0"/>
          </a:p>
          <a:p>
            <a:pPr algn="ctr">
              <a:buNone/>
            </a:pPr>
            <a:r>
              <a:rPr lang="en-US" dirty="0" smtClean="0"/>
              <a:t>Michael </a:t>
            </a:r>
            <a:r>
              <a:rPr lang="en-US" dirty="0" err="1" smtClean="0"/>
              <a:t>Galuppo</a:t>
            </a:r>
            <a:endParaRPr lang="en-US" dirty="0"/>
          </a:p>
        </p:txBody>
      </p:sp>
    </p:spTree>
  </p:cSld>
  <p:clrMapOvr>
    <a:masterClrMapping/>
  </p:clrMapOvr>
  <p:transition>
    <p:pull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Location and Date of Origin</a:t>
            </a:r>
            <a:endParaRPr lang="en-US" dirty="0"/>
          </a:p>
        </p:txBody>
      </p:sp>
      <p:sp>
        <p:nvSpPr>
          <p:cNvPr id="3" name="Content Placeholder 2"/>
          <p:cNvSpPr>
            <a:spLocks noGrp="1"/>
          </p:cNvSpPr>
          <p:nvPr>
            <p:ph idx="1"/>
          </p:nvPr>
        </p:nvSpPr>
        <p:spPr>
          <a:xfrm>
            <a:off x="457200" y="1600200"/>
            <a:ext cx="7467600" cy="4571999"/>
          </a:xfrm>
        </p:spPr>
        <p:txBody>
          <a:bodyPr>
            <a:normAutofit/>
          </a:bodyPr>
          <a:lstStyle/>
          <a:p>
            <a:r>
              <a:rPr lang="en-US" b="1" dirty="0" smtClean="0"/>
              <a:t>Unitarianism</a:t>
            </a:r>
            <a:r>
              <a:rPr lang="en-US" dirty="0" smtClean="0"/>
              <a:t> originated in the 16th century.</a:t>
            </a:r>
          </a:p>
          <a:p>
            <a:r>
              <a:rPr lang="en-US" dirty="0" smtClean="0"/>
              <a:t>The place of origin was in Poland and parts of Transylvania.</a:t>
            </a:r>
          </a:p>
          <a:p>
            <a:r>
              <a:rPr lang="en-US" dirty="0" smtClean="0"/>
              <a:t>Joseph Priestly served a major role in creating Unitarianism.</a:t>
            </a:r>
          </a:p>
          <a:p>
            <a:r>
              <a:rPr lang="en-US" dirty="0" smtClean="0"/>
              <a:t>The first meeting was held in London in 1774 at Essex Chapel.</a:t>
            </a:r>
            <a:endParaRPr lang="en-US" dirty="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of Unitarianism</a:t>
            </a:r>
            <a:endParaRPr lang="en-US" dirty="0"/>
          </a:p>
        </p:txBody>
      </p:sp>
      <p:sp>
        <p:nvSpPr>
          <p:cNvPr id="3" name="Content Placeholder 2"/>
          <p:cNvSpPr>
            <a:spLocks noGrp="1"/>
          </p:cNvSpPr>
          <p:nvPr>
            <p:ph idx="1"/>
          </p:nvPr>
        </p:nvSpPr>
        <p:spPr/>
        <p:txBody>
          <a:bodyPr/>
          <a:lstStyle/>
          <a:p>
            <a:r>
              <a:rPr lang="en-US" dirty="0" smtClean="0"/>
              <a:t>Unitarianism was created out of the Protestant Reformation.</a:t>
            </a:r>
          </a:p>
          <a:p>
            <a:r>
              <a:rPr lang="en-US" dirty="0" smtClean="0"/>
              <a:t>John Biddle was a man whose writings were studied with the idea of Unitarianism.</a:t>
            </a:r>
          </a:p>
          <a:p>
            <a:r>
              <a:rPr lang="en-US" dirty="0" smtClean="0"/>
              <a:t>Throughout the United States and Canada, there are approximately 225,000 Unitarians, and close to 1,000 congregations.</a:t>
            </a:r>
          </a:p>
          <a:p>
            <a:endParaRPr lang="en-US"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Pictures</a:t>
            </a:r>
            <a:endParaRPr lang="en-US" dirty="0"/>
          </a:p>
        </p:txBody>
      </p:sp>
      <p:pic>
        <p:nvPicPr>
          <p:cNvPr id="4" name="Content Placeholder 3" descr="MG_John_Biddle.jpg"/>
          <p:cNvPicPr>
            <a:picLocks noGrp="1" noChangeAspect="1"/>
          </p:cNvPicPr>
          <p:nvPr>
            <p:ph idx="1"/>
          </p:nvPr>
        </p:nvPicPr>
        <p:blipFill>
          <a:blip r:embed="rId2" cstate="print"/>
          <a:stretch>
            <a:fillRect/>
          </a:stretch>
        </p:blipFill>
        <p:spPr>
          <a:xfrm>
            <a:off x="762000" y="1676400"/>
            <a:ext cx="3048000" cy="364494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4" descr="Priestley.jpg"/>
          <p:cNvPicPr>
            <a:picLocks noChangeAspect="1"/>
          </p:cNvPicPr>
          <p:nvPr/>
        </p:nvPicPr>
        <p:blipFill>
          <a:blip r:embed="rId3" cstate="print"/>
          <a:stretch>
            <a:fillRect/>
          </a:stretch>
        </p:blipFill>
        <p:spPr>
          <a:xfrm>
            <a:off x="5959976" y="381001"/>
            <a:ext cx="2641248" cy="38100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2290" name="Picture 2" descr="http://darklordservant.files.wordpress.com/2008/12/transylvania-map.jpg"/>
          <p:cNvPicPr>
            <a:picLocks noChangeAspect="1" noChangeArrowheads="1"/>
          </p:cNvPicPr>
          <p:nvPr/>
        </p:nvPicPr>
        <p:blipFill>
          <a:blip r:embed="rId4" cstate="print"/>
          <a:srcRect/>
          <a:stretch>
            <a:fillRect/>
          </a:stretch>
        </p:blipFill>
        <p:spPr bwMode="auto">
          <a:xfrm>
            <a:off x="4038600" y="4114800"/>
            <a:ext cx="2862249" cy="2286000"/>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Major Groups of Unitarianism</a:t>
            </a:r>
            <a:endParaRPr lang="en-US" dirty="0"/>
          </a:p>
        </p:txBody>
      </p:sp>
      <p:sp>
        <p:nvSpPr>
          <p:cNvPr id="4" name="Content Placeholder 3"/>
          <p:cNvSpPr>
            <a:spLocks noGrp="1"/>
          </p:cNvSpPr>
          <p:nvPr>
            <p:ph sz="half" idx="2"/>
          </p:nvPr>
        </p:nvSpPr>
        <p:spPr>
          <a:xfrm>
            <a:off x="1066800" y="1600200"/>
            <a:ext cx="6858000" cy="4525963"/>
          </a:xfrm>
        </p:spPr>
        <p:txBody>
          <a:bodyPr/>
          <a:lstStyle/>
          <a:p>
            <a:r>
              <a:rPr lang="en-US" dirty="0" smtClean="0"/>
              <a:t>There are many different versions within Unitarianism. Some of these include, the North American version, the UK version, and the Canadian version.</a:t>
            </a:r>
          </a:p>
          <a:p>
            <a:r>
              <a:rPr lang="en-US" dirty="0" smtClean="0"/>
              <a:t>While there are many similarities between these groups, some differences would be individual ideas.</a:t>
            </a:r>
          </a:p>
          <a:p>
            <a:endParaRPr lang="en-US"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North American group</a:t>
            </a:r>
            <a:endParaRPr lang="en-US" dirty="0"/>
          </a:p>
        </p:txBody>
      </p:sp>
      <p:sp>
        <p:nvSpPr>
          <p:cNvPr id="3" name="Content Placeholder 2"/>
          <p:cNvSpPr>
            <a:spLocks noGrp="1"/>
          </p:cNvSpPr>
          <p:nvPr>
            <p:ph idx="1"/>
          </p:nvPr>
        </p:nvSpPr>
        <p:spPr/>
        <p:txBody>
          <a:bodyPr>
            <a:normAutofit lnSpcReduction="10000"/>
          </a:bodyPr>
          <a:lstStyle/>
          <a:p>
            <a:r>
              <a:rPr lang="en-US" dirty="0" smtClean="0"/>
              <a:t>For the past ten decades, the North American church has been more “humanist” than the rest of the world.</a:t>
            </a:r>
          </a:p>
          <a:p>
            <a:r>
              <a:rPr lang="en-US" dirty="0" smtClean="0"/>
              <a:t>Since the rising of a younger generation, there has been a change throughout the Association that is known as the language of reverence.</a:t>
            </a:r>
          </a:p>
          <a:p>
            <a:r>
              <a:rPr lang="en-US" dirty="0" smtClean="0"/>
              <a:t>This is said to be due to younger members having fewer bad experiences with the church.</a:t>
            </a:r>
            <a:endParaRPr lang="en-US" dirty="0"/>
          </a:p>
        </p:txBody>
      </p:sp>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North American group continued…</a:t>
            </a:r>
            <a:endParaRPr lang="en-US" dirty="0"/>
          </a:p>
        </p:txBody>
      </p:sp>
      <p:sp>
        <p:nvSpPr>
          <p:cNvPr id="3" name="Content Placeholder 2"/>
          <p:cNvSpPr>
            <a:spLocks noGrp="1"/>
          </p:cNvSpPr>
          <p:nvPr>
            <p:ph idx="1"/>
          </p:nvPr>
        </p:nvSpPr>
        <p:spPr/>
        <p:txBody>
          <a:bodyPr/>
          <a:lstStyle/>
          <a:p>
            <a:r>
              <a:rPr lang="en-US" dirty="0" smtClean="0"/>
              <a:t>Much of the North American Unitarian Movement was created out of the Great Awakening and not from immigrants of Europe.</a:t>
            </a:r>
          </a:p>
          <a:p>
            <a:r>
              <a:rPr lang="en-US" dirty="0" smtClean="0"/>
              <a:t>Unitarians try to view human nature as hopeful and not as a lost cause.</a:t>
            </a:r>
          </a:p>
          <a:p>
            <a:r>
              <a:rPr lang="en-US" dirty="0" smtClean="0"/>
              <a:t>Some famous American writers believe that God exists in everything.</a:t>
            </a:r>
          </a:p>
          <a:p>
            <a:endParaRPr lang="en-US" dirty="0"/>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Unitarianism</a:t>
            </a:r>
            <a:endParaRPr lang="en-US" dirty="0"/>
          </a:p>
        </p:txBody>
      </p:sp>
      <p:sp>
        <p:nvSpPr>
          <p:cNvPr id="3" name="Content Placeholder 2"/>
          <p:cNvSpPr>
            <a:spLocks noGrp="1"/>
          </p:cNvSpPr>
          <p:nvPr>
            <p:ph idx="1"/>
          </p:nvPr>
        </p:nvSpPr>
        <p:spPr/>
        <p:txBody>
          <a:bodyPr>
            <a:normAutofit/>
          </a:bodyPr>
          <a:lstStyle/>
          <a:p>
            <a:r>
              <a:rPr lang="en-US" dirty="0" smtClean="0"/>
              <a:t>The following are some set ideas for the religion of Unitarianism:</a:t>
            </a:r>
          </a:p>
          <a:p>
            <a:r>
              <a:rPr lang="en-US" dirty="0" smtClean="0"/>
              <a:t>Unity of God</a:t>
            </a:r>
          </a:p>
          <a:p>
            <a:r>
              <a:rPr lang="en-US" dirty="0" smtClean="0"/>
              <a:t>Rejection of the Trinity</a:t>
            </a:r>
          </a:p>
          <a:p>
            <a:r>
              <a:rPr lang="en-US" dirty="0" smtClean="0"/>
              <a:t>Understanding the Bible</a:t>
            </a:r>
          </a:p>
          <a:p>
            <a:r>
              <a:rPr lang="en-US" dirty="0" smtClean="0"/>
              <a:t>Discovering religious truth</a:t>
            </a:r>
          </a:p>
          <a:p>
            <a:r>
              <a:rPr lang="en-US" dirty="0" smtClean="0"/>
              <a:t>God has a affectionate nature</a:t>
            </a:r>
          </a:p>
          <a:p>
            <a:r>
              <a:rPr lang="en-US" dirty="0" smtClean="0"/>
              <a:t>Refusal of original sin</a:t>
            </a:r>
          </a:p>
          <a:p>
            <a:endParaRPr lang="en-US" dirty="0"/>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Sacred Texts</a:t>
            </a:r>
            <a:endParaRPr lang="en-US" dirty="0"/>
          </a:p>
        </p:txBody>
      </p:sp>
      <p:sp>
        <p:nvSpPr>
          <p:cNvPr id="3" name="Content Placeholder 2"/>
          <p:cNvSpPr>
            <a:spLocks noGrp="1"/>
          </p:cNvSpPr>
          <p:nvPr>
            <p:ph idx="1"/>
          </p:nvPr>
        </p:nvSpPr>
        <p:spPr/>
        <p:txBody>
          <a:bodyPr/>
          <a:lstStyle/>
          <a:p>
            <a:r>
              <a:rPr lang="en-US" dirty="0" smtClean="0"/>
              <a:t>The most sacred text of this religion is the Bible</a:t>
            </a:r>
          </a:p>
          <a:p>
            <a:endParaRPr lang="en-US" dirty="0" smtClean="0"/>
          </a:p>
        </p:txBody>
      </p:sp>
    </p:spTree>
  </p:cSld>
  <p:clrMapOvr>
    <a:masterClrMapping/>
  </p:clrMapOvr>
  <p:transition>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130</TotalTime>
  <Words>657</Words>
  <Application>Microsoft Office PowerPoint</Application>
  <PresentationFormat>On-screen Show (4:3)</PresentationFormat>
  <Paragraphs>71</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Technic</vt:lpstr>
      <vt:lpstr>Unitarianism</vt:lpstr>
      <vt:lpstr>Location and Date of Origin</vt:lpstr>
      <vt:lpstr>History of Unitarianism</vt:lpstr>
      <vt:lpstr>Pictures</vt:lpstr>
      <vt:lpstr>Major Groups of Unitarianism</vt:lpstr>
      <vt:lpstr>North American group</vt:lpstr>
      <vt:lpstr>North American group continued…</vt:lpstr>
      <vt:lpstr>Unitarianism</vt:lpstr>
      <vt:lpstr>Sacred Texts</vt:lpstr>
      <vt:lpstr>Beliefs</vt:lpstr>
      <vt:lpstr>Beliefs continued…</vt:lpstr>
      <vt:lpstr>Beliefs continued…</vt:lpstr>
      <vt:lpstr>Social Values</vt:lpstr>
      <vt:lpstr>Worship</vt:lpstr>
      <vt:lpstr>Worship continued…</vt:lpstr>
      <vt:lpstr>Credits</vt:lpstr>
    </vt:vector>
  </TitlesOfParts>
  <Company>District Site License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Santaria</dc:title>
  <dc:creator>rebeccaswilliams</dc:creator>
  <cp:lastModifiedBy>rebeccaswilliams</cp:lastModifiedBy>
  <cp:revision>16</cp:revision>
  <dcterms:created xsi:type="dcterms:W3CDTF">2009-11-18T17:44:50Z</dcterms:created>
  <dcterms:modified xsi:type="dcterms:W3CDTF">2009-12-02T17:55:45Z</dcterms:modified>
</cp:coreProperties>
</file>